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64"/>
  </p:normalViewPr>
  <p:slideViewPr>
    <p:cSldViewPr snapToGrid="0">
      <p:cViewPr varScale="1">
        <p:scale>
          <a:sx n="112" d="100"/>
          <a:sy n="112" d="100"/>
        </p:scale>
        <p:origin x="8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17E82-0AAD-4A43-85D6-2E6CDB2DF179}" type="datetimeFigureOut">
              <a:rPr lang="en-US" smtClean="0"/>
              <a:t>9/14/24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B938E3-74EA-DB4D-AE74-A752BC9B8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29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938E3-74EA-DB4D-AE74-A752BC9B82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978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459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47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36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7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30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23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61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299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26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778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4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9/14/24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2847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kekeith52/a_simple_projec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python.org/3/library/venv.html" TargetMode="External"/><Relationship Id="rId3" Type="http://schemas.openxmlformats.org/officeDocument/2006/relationships/hyperlink" Target="https://code.visualstudio.com/" TargetMode="External"/><Relationship Id="rId7" Type="http://schemas.openxmlformats.org/officeDocument/2006/relationships/hyperlink" Target="https://desktop.github.com/download/" TargetMode="External"/><Relationship Id="rId2" Type="http://schemas.openxmlformats.org/officeDocument/2006/relationships/hyperlink" Target="https://www.anaconda.com/downloa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ithub.com/" TargetMode="External"/><Relationship Id="rId5" Type="http://schemas.openxmlformats.org/officeDocument/2006/relationships/hyperlink" Target="https://black.readthedocs.io/en/stable/" TargetMode="External"/><Relationship Id="rId4" Type="http://schemas.openxmlformats.org/officeDocument/2006/relationships/hyperlink" Target="stackedit.io" TargetMode="External"/><Relationship Id="rId9" Type="http://schemas.openxmlformats.org/officeDocument/2006/relationships/hyperlink" Target="https://www.codecademy.com/learn/learn-the-command-line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DA0203-BFB4-49DB-A205-51AD7549D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 descr="Graphs And Numbers">
            <a:extLst>
              <a:ext uri="{FF2B5EF4-FFF2-40B4-BE49-F238E27FC236}">
                <a16:creationId xmlns:a16="http://schemas.microsoft.com/office/drawing/2014/main" id="{C0E7577A-52B0-8A2B-3FE9-58021AA314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t="240" r="1" b="1"/>
          <a:stretch/>
        </p:blipFill>
        <p:spPr>
          <a:xfrm>
            <a:off x="5355" y="10"/>
            <a:ext cx="12186645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2F1BB8-9F6C-45D6-898D-65348D26B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493446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A97A91-2B48-A659-CC31-0B9FC8AFDF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1143294"/>
            <a:ext cx="9923708" cy="1020188"/>
          </a:xfrm>
        </p:spPr>
        <p:txBody>
          <a:bodyPr anchor="t">
            <a:normAutofit/>
          </a:bodyPr>
          <a:lstStyle/>
          <a:p>
            <a:pPr algn="l"/>
            <a:r>
              <a:rPr lang="en-US" sz="3800">
                <a:solidFill>
                  <a:srgbClr val="FFFFFF"/>
                </a:solidFill>
              </a:rPr>
              <a:t>An Economist’s Journey through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738B7B-DBED-FD15-663D-F6EE3DBA58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2315053"/>
            <a:ext cx="9923711" cy="818775"/>
          </a:xfrm>
        </p:spPr>
        <p:txBody>
          <a:bodyPr anchor="t">
            <a:normAutofit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How to adapt econometric and analytical skills to the data science industry</a:t>
            </a:r>
          </a:p>
        </p:txBody>
      </p:sp>
    </p:spTree>
    <p:extLst>
      <p:ext uri="{BB962C8B-B14F-4D97-AF65-F5344CB8AC3E}">
        <p14:creationId xmlns:p14="http://schemas.microsoft.com/office/powerpoint/2010/main" val="302723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0D05E-BBE0-96C5-9A9B-C3FAC5B8E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Skills you should leave this program with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8C349-7736-EC57-402C-A3AA574C3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ability to think critically about data</a:t>
            </a:r>
          </a:p>
          <a:p>
            <a:r>
              <a:rPr lang="en-US" dirty="0"/>
              <a:t>An ability to form hypotheses about the world around you and support </a:t>
            </a:r>
            <a:r>
              <a:rPr lang="en-US"/>
              <a:t>those hypotheses with data</a:t>
            </a:r>
            <a:endParaRPr lang="en-US" dirty="0"/>
          </a:p>
          <a:p>
            <a:r>
              <a:rPr lang="en-US" dirty="0"/>
              <a:t>Deep curiosity about data</a:t>
            </a:r>
          </a:p>
          <a:p>
            <a:r>
              <a:rPr lang="en-US" dirty="0"/>
              <a:t>Statistical thinking</a:t>
            </a:r>
          </a:p>
          <a:p>
            <a:pPr lvl="1"/>
            <a:r>
              <a:rPr lang="en-US" dirty="0"/>
              <a:t>Gaussian curves</a:t>
            </a:r>
          </a:p>
          <a:p>
            <a:pPr lvl="1"/>
            <a:r>
              <a:rPr lang="en-US" dirty="0"/>
              <a:t>Linear and Logistic Regression</a:t>
            </a:r>
          </a:p>
          <a:p>
            <a:pPr lvl="1"/>
            <a:r>
              <a:rPr lang="en-US" dirty="0"/>
              <a:t>Time-series forecasting</a:t>
            </a:r>
          </a:p>
          <a:p>
            <a:r>
              <a:rPr lang="en-US" dirty="0"/>
              <a:t>Basic to intermediate programming skills</a:t>
            </a:r>
          </a:p>
          <a:p>
            <a:pPr lvl="1"/>
            <a:r>
              <a:rPr lang="en-US" dirty="0"/>
              <a:t>Python</a:t>
            </a:r>
          </a:p>
          <a:p>
            <a:pPr lvl="1"/>
            <a:r>
              <a:rPr lang="en-US" dirty="0"/>
              <a:t>SQL</a:t>
            </a:r>
          </a:p>
          <a:p>
            <a:pPr lvl="1"/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09495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501BA-F135-442E-1579-76ADA59F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Jobs to look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2DE47-1EA6-A31E-A99A-3B951902D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Analyst</a:t>
            </a:r>
          </a:p>
          <a:p>
            <a:r>
              <a:rPr lang="en-US" dirty="0"/>
              <a:t>Other entry-level data-focused jobs</a:t>
            </a:r>
          </a:p>
          <a:p>
            <a:pPr lvl="1"/>
            <a:r>
              <a:rPr lang="en-US" dirty="0"/>
              <a:t>Digital Analyst</a:t>
            </a:r>
          </a:p>
          <a:p>
            <a:pPr lvl="1"/>
            <a:r>
              <a:rPr lang="en-US" dirty="0"/>
              <a:t>Omni-channel analyst</a:t>
            </a:r>
          </a:p>
          <a:p>
            <a:pPr lvl="1"/>
            <a:r>
              <a:rPr lang="en-US" dirty="0"/>
              <a:t>Associate level analyst</a:t>
            </a:r>
          </a:p>
          <a:p>
            <a:r>
              <a:rPr lang="en-US" dirty="0"/>
              <a:t>From these positions, you will probably branch off into one of two directions—towards the more managerial side or towards the more technical side</a:t>
            </a:r>
          </a:p>
          <a:p>
            <a:r>
              <a:rPr lang="en-US" dirty="0"/>
              <a:t>I’m gearing this presentation to those who feel compelled towards the more technical side</a:t>
            </a:r>
          </a:p>
          <a:p>
            <a:r>
              <a:rPr lang="en-US" dirty="0"/>
              <a:t>If you feel connected to the technical aspects, use your entry-level job as an opportunity to develop skills. Change Excel projects to Python projects, etc.</a:t>
            </a:r>
          </a:p>
        </p:txBody>
      </p:sp>
    </p:spTree>
    <p:extLst>
      <p:ext uri="{BB962C8B-B14F-4D97-AF65-F5344CB8AC3E}">
        <p14:creationId xmlns:p14="http://schemas.microsoft.com/office/powerpoint/2010/main" val="1883184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0876-DA00-820C-28CD-A2C143D69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Skills to Develop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13A0D-F141-0832-3480-27B8907CC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Better programming skills</a:t>
            </a:r>
          </a:p>
          <a:p>
            <a:pPr lvl="1"/>
            <a:r>
              <a:rPr lang="en-US" dirty="0"/>
              <a:t>You should be comfortable enough with Python and SQL that you don’t feel like you are just copying and pasting code and changing things blindly to survive through projects</a:t>
            </a:r>
          </a:p>
          <a:p>
            <a:r>
              <a:rPr lang="en-US" dirty="0"/>
              <a:t>Git</a:t>
            </a:r>
          </a:p>
          <a:p>
            <a:pPr lvl="1"/>
            <a:r>
              <a:rPr lang="en-US" dirty="0"/>
              <a:t>Storing code</a:t>
            </a:r>
          </a:p>
          <a:p>
            <a:pPr lvl="1"/>
            <a:r>
              <a:rPr lang="en-US" dirty="0"/>
              <a:t>Version control</a:t>
            </a:r>
          </a:p>
          <a:p>
            <a:pPr lvl="1"/>
            <a:r>
              <a:rPr lang="en-US" dirty="0"/>
              <a:t>Package releases</a:t>
            </a:r>
          </a:p>
          <a:p>
            <a:r>
              <a:rPr lang="en-US" dirty="0"/>
              <a:t>Ability to think strategically about your projects</a:t>
            </a:r>
          </a:p>
          <a:p>
            <a:pPr lvl="1"/>
            <a:r>
              <a:rPr lang="en-US" dirty="0"/>
              <a:t>You shouldn’t feel like every project you get is a fire drill, rather you should think of projects as an opportunity to build infrastructure</a:t>
            </a:r>
          </a:p>
          <a:p>
            <a:pPr lvl="1"/>
            <a:r>
              <a:rPr lang="en-US" dirty="0"/>
              <a:t>Even projects with a tight deadline can be returned to and refined before the next time it or something similar to it is asked for again</a:t>
            </a:r>
          </a:p>
          <a:p>
            <a:pPr lvl="1"/>
            <a:r>
              <a:rPr lang="en-US" dirty="0"/>
              <a:t>Always think about how you can set up your analyses to allow changes because useful results almost always elicit follow-up questions and requests for modifications</a:t>
            </a:r>
          </a:p>
          <a:p>
            <a:r>
              <a:rPr lang="en-US" dirty="0"/>
              <a:t>You should also develop a healthy hatred of Excel and a desire to not use it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24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6D463-7C4E-5FC2-A432-5A5C2123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Coding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64573-031F-61D9-8CA6-1320F8134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2" y="1825624"/>
            <a:ext cx="10637518" cy="45751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Code is configurable</a:t>
            </a:r>
          </a:p>
          <a:p>
            <a:pPr lvl="1"/>
            <a:r>
              <a:rPr lang="en-US" dirty="0"/>
              <a:t>Configuration means changing key parameters in one easy-to-find location</a:t>
            </a:r>
          </a:p>
          <a:p>
            <a:pPr lvl="1"/>
            <a:r>
              <a:rPr lang="en-US" dirty="0"/>
              <a:t>All projects with a </a:t>
            </a:r>
            <a:r>
              <a:rPr lang="en-US" dirty="0" err="1"/>
              <a:t>config.py</a:t>
            </a:r>
            <a:r>
              <a:rPr lang="en-US" dirty="0"/>
              <a:t> or </a:t>
            </a:r>
            <a:r>
              <a:rPr lang="en-US" dirty="0" err="1"/>
              <a:t>config.yaml</a:t>
            </a:r>
            <a:r>
              <a:rPr lang="en-US" dirty="0"/>
              <a:t> file go to heaven</a:t>
            </a:r>
          </a:p>
          <a:p>
            <a:r>
              <a:rPr lang="en-US" dirty="0"/>
              <a:t>Code is modularized</a:t>
            </a:r>
          </a:p>
          <a:p>
            <a:pPr lvl="1"/>
            <a:r>
              <a:rPr lang="en-US" dirty="0"/>
              <a:t>Every section or chunk of the code is wrapped in a function that can potentially be re-used for other projects</a:t>
            </a:r>
          </a:p>
          <a:p>
            <a:pPr lvl="1"/>
            <a:r>
              <a:rPr lang="en-US" dirty="0"/>
              <a:t>Sections of the project are imported and called sequentially in a main file until the final result is derived</a:t>
            </a:r>
          </a:p>
          <a:p>
            <a:r>
              <a:rPr lang="en-US" dirty="0"/>
              <a:t>Code is maintained in one location</a:t>
            </a:r>
          </a:p>
          <a:p>
            <a:pPr lvl="1"/>
            <a:r>
              <a:rPr lang="en-US" dirty="0"/>
              <a:t>If a key variable has to be changed in more than one location for your project to work (such as a date that is hardcoded in several sections), you are doomed. You will forget something and will take forever to figure out, like searching for a needle in a haystack</a:t>
            </a:r>
          </a:p>
          <a:p>
            <a:pPr lvl="1"/>
            <a:r>
              <a:rPr lang="en-US" dirty="0"/>
              <a:t>The chances of human error increase exponentially with every new location required to change</a:t>
            </a:r>
          </a:p>
          <a:p>
            <a:r>
              <a:rPr lang="en-US" dirty="0"/>
              <a:t>Code is never copied/pasted</a:t>
            </a:r>
          </a:p>
          <a:p>
            <a:pPr lvl="1"/>
            <a:r>
              <a:rPr lang="en-US" dirty="0"/>
              <a:t>Good code is well-parameterized so that it can be recycled in functions and modules</a:t>
            </a:r>
          </a:p>
          <a:p>
            <a:r>
              <a:rPr lang="en-US" dirty="0"/>
              <a:t>Good projects are well-documented</a:t>
            </a:r>
          </a:p>
          <a:p>
            <a:pPr lvl="1"/>
            <a:r>
              <a:rPr lang="en-US" dirty="0"/>
              <a:t>The sign of a skilled practitioner is someone who can hand their projects off to others with minimal drop-off</a:t>
            </a:r>
          </a:p>
          <a:p>
            <a:pPr lvl="1"/>
            <a:r>
              <a:rPr lang="en-US" dirty="0"/>
              <a:t>Writing complex, garbled code with no comments is a sign of a beginner, no matter how cool the end result is</a:t>
            </a:r>
          </a:p>
          <a:p>
            <a:pPr lvl="1"/>
            <a:r>
              <a:rPr lang="en-US" dirty="0"/>
              <a:t>Writing readmes is fun. Learning Markdown to write documentation is fun. In-line comments are a necessary evil.</a:t>
            </a:r>
          </a:p>
          <a:p>
            <a:r>
              <a:rPr lang="en-US" dirty="0" err="1"/>
              <a:t>requirments.txt</a:t>
            </a:r>
            <a:r>
              <a:rPr lang="en-US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1759726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E9A5E-274C-8217-8A90-5C914068C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380F4-A24B-F9C8-29C4-374A0C90B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/mikekeith52/</a:t>
            </a:r>
            <a:r>
              <a:rPr lang="en-US" dirty="0" err="1">
                <a:hlinkClick r:id="rId2"/>
              </a:rPr>
              <a:t>a_simple_project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350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05B36-B51B-318F-DF3B-A3659B7C0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Miscellaneous Data Science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ED60D-714E-4156-58A5-A7E10F900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(</a:t>
            </a:r>
            <a:r>
              <a:rPr lang="en-US" dirty="0">
                <a:hlinkClick r:id="rId2"/>
              </a:rPr>
              <a:t>Anaconda</a:t>
            </a:r>
            <a:r>
              <a:rPr lang="en-US" dirty="0"/>
              <a:t> or </a:t>
            </a:r>
            <a:r>
              <a:rPr lang="en-US" dirty="0">
                <a:hlinkClick r:id="rId3"/>
              </a:rPr>
              <a:t>VS Code</a:t>
            </a:r>
            <a:r>
              <a:rPr lang="en-US" dirty="0"/>
              <a:t>)</a:t>
            </a:r>
          </a:p>
          <a:p>
            <a:r>
              <a:rPr lang="en-US" dirty="0" err="1"/>
              <a:t>Stackedit.io</a:t>
            </a:r>
            <a:r>
              <a:rPr lang="en-US" dirty="0"/>
              <a:t> for </a:t>
            </a:r>
            <a:r>
              <a:rPr lang="en-US" dirty="0">
                <a:hlinkClick r:id="rId4"/>
              </a:rPr>
              <a:t>Markdown</a:t>
            </a:r>
            <a:endParaRPr lang="en-US" dirty="0"/>
          </a:p>
          <a:p>
            <a:r>
              <a:rPr lang="en-US" dirty="0">
                <a:hlinkClick r:id="rId5"/>
              </a:rPr>
              <a:t>Black coding style</a:t>
            </a:r>
            <a:endParaRPr lang="en-US" dirty="0"/>
          </a:p>
          <a:p>
            <a:r>
              <a:rPr lang="en-US" dirty="0">
                <a:hlinkClick r:id="rId6"/>
              </a:rPr>
              <a:t>GitHub</a:t>
            </a:r>
            <a:endParaRPr lang="en-US" dirty="0"/>
          </a:p>
          <a:p>
            <a:r>
              <a:rPr lang="en-US" dirty="0">
                <a:hlinkClick r:id="rId7"/>
              </a:rPr>
              <a:t>GitHub Desktop </a:t>
            </a:r>
            <a:r>
              <a:rPr lang="en-US" dirty="0"/>
              <a:t>for managing projects locally and without command line</a:t>
            </a:r>
          </a:p>
          <a:p>
            <a:r>
              <a:rPr lang="en-US" dirty="0">
                <a:hlinkClick r:id="rId8"/>
              </a:rPr>
              <a:t>Virtual environments</a:t>
            </a:r>
            <a:endParaRPr lang="en-US" dirty="0"/>
          </a:p>
          <a:p>
            <a:r>
              <a:rPr lang="en-US" dirty="0">
                <a:hlinkClick r:id="rId9"/>
              </a:rPr>
              <a:t>Command line/terminal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633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16903-FFF8-9674-9DAF-98EE9F046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0F1E9-C628-41A6-C0DF-2ECE6622E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LinkedIn Learning</a:t>
            </a:r>
          </a:p>
          <a:p>
            <a:pPr lvl="1"/>
            <a:r>
              <a:rPr lang="en-US" dirty="0"/>
              <a:t>Essentials of Python</a:t>
            </a:r>
          </a:p>
          <a:p>
            <a:r>
              <a:rPr lang="en-US" dirty="0" err="1"/>
              <a:t>DataCamp</a:t>
            </a:r>
            <a:endParaRPr lang="en-US" dirty="0"/>
          </a:p>
          <a:p>
            <a:pPr lvl="1"/>
            <a:r>
              <a:rPr lang="en-US" dirty="0"/>
              <a:t>SQL 1 and 2</a:t>
            </a:r>
          </a:p>
          <a:p>
            <a:pPr lvl="1"/>
            <a:r>
              <a:rPr lang="en-US" dirty="0"/>
              <a:t>Python for Data Science</a:t>
            </a:r>
          </a:p>
        </p:txBody>
      </p:sp>
    </p:spTree>
    <p:extLst>
      <p:ext uri="{BB962C8B-B14F-4D97-AF65-F5344CB8AC3E}">
        <p14:creationId xmlns:p14="http://schemas.microsoft.com/office/powerpoint/2010/main" val="2796437016"/>
      </p:ext>
    </p:extLst>
  </p:cSld>
  <p:clrMapOvr>
    <a:masterClrMapping/>
  </p:clrMapOvr>
</p:sld>
</file>

<file path=ppt/theme/theme1.xml><?xml version="1.0" encoding="utf-8"?>
<a:theme xmlns:a="http://schemas.openxmlformats.org/drawingml/2006/main" name="Celebration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2"/>
      </a:lt2>
      <a:accent1>
        <a:srgbClr val="35B0B3"/>
      </a:accent1>
      <a:accent2>
        <a:srgbClr val="4EA6EB"/>
      </a:accent2>
      <a:accent3>
        <a:srgbClr val="6E80EE"/>
      </a:accent3>
      <a:accent4>
        <a:srgbClr val="794EEB"/>
      </a:accent4>
      <a:accent5>
        <a:srgbClr val="C66EEE"/>
      </a:accent5>
      <a:accent6>
        <a:srgbClr val="EB4EDA"/>
      </a:accent6>
      <a:hlink>
        <a:srgbClr val="AE6B69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603</Words>
  <Application>Microsoft Macintosh PowerPoint</Application>
  <PresentationFormat>Widescreen</PresentationFormat>
  <Paragraphs>69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AvenirNext LT Pro Medium</vt:lpstr>
      <vt:lpstr>Calibri</vt:lpstr>
      <vt:lpstr>Gill Sans Nova</vt:lpstr>
      <vt:lpstr>CelebrationVTI</vt:lpstr>
      <vt:lpstr>An Economist’s Journey through Data Science</vt:lpstr>
      <vt:lpstr>Skills you should leave this program with</vt:lpstr>
      <vt:lpstr>Jobs to look for</vt:lpstr>
      <vt:lpstr>Skills to Develop</vt:lpstr>
      <vt:lpstr>Good Coding Practices</vt:lpstr>
      <vt:lpstr>Example Project</vt:lpstr>
      <vt:lpstr>Miscellaneous Data Science Tools</vt:lpstr>
      <vt:lpstr>Further Study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keith</dc:creator>
  <cp:lastModifiedBy>MIKE keith</cp:lastModifiedBy>
  <cp:revision>2</cp:revision>
  <dcterms:created xsi:type="dcterms:W3CDTF">2024-09-15T00:13:07Z</dcterms:created>
  <dcterms:modified xsi:type="dcterms:W3CDTF">2024-09-15T02:21:36Z</dcterms:modified>
</cp:coreProperties>
</file>

<file path=docProps/thumbnail.jpeg>
</file>